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ta Dotum Bold" panose="020B0600000101010101" charset="-127"/>
      <p:regular r:id="rId18"/>
    </p:embeddedFont>
    <p:embeddedFont>
      <p:font typeface="Arita Dotum Light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ios Bold" panose="020B0600000101010101" charset="0"/>
      <p:regular r:id="rId24"/>
    </p:embeddedFont>
    <p:embeddedFont>
      <p:font typeface="TDTD평고딕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8DFE"/>
    <a:srgbClr val="8CCAEF"/>
    <a:srgbClr val="FFFAED"/>
    <a:srgbClr val="5285FF"/>
    <a:srgbClr val="A3B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5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3538"/>
            <a:ext cx="9784053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55469" y="2357401"/>
            <a:ext cx="7003831" cy="7003831"/>
          </a:xfrm>
          <a:custGeom>
            <a:avLst/>
            <a:gdLst/>
            <a:ahLst/>
            <a:cxnLst/>
            <a:rect l="l" t="t" r="r" b="b"/>
            <a:pathLst>
              <a:path w="7003831" h="7003831">
                <a:moveTo>
                  <a:pt x="0" y="0"/>
                </a:moveTo>
                <a:lnTo>
                  <a:pt x="7003831" y="0"/>
                </a:lnTo>
                <a:lnTo>
                  <a:pt x="7003831" y="7003831"/>
                </a:lnTo>
                <a:lnTo>
                  <a:pt x="0" y="700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0005" y="3674285"/>
            <a:ext cx="8574050" cy="27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4"/>
              </a:lnSpc>
            </a:pPr>
            <a:r>
              <a:rPr lang="en-US" sz="7924" spc="-15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AI와 함께 만드는</a:t>
            </a:r>
          </a:p>
          <a:p>
            <a:pPr marL="0" lvl="0" indent="0" algn="l">
              <a:lnSpc>
                <a:spcPts val="11094"/>
              </a:lnSpc>
              <a:spcBef>
                <a:spcPct val="0"/>
              </a:spcBef>
            </a:pPr>
            <a:r>
              <a:rPr lang="en-US" sz="7924" spc="-15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나만의 이력서.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3873" y="7435827"/>
            <a:ext cx="5538177" cy="44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5"/>
              </a:lnSpc>
            </a:pPr>
            <a:r>
              <a:rPr lang="en-US" sz="2566" b="1" spc="138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손쉽게 자신의 이력서를 작성해보세요!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0" y="0"/>
            <a:ext cx="18288000" cy="1941798"/>
            <a:chOff x="0" y="0"/>
            <a:chExt cx="4816593" cy="5114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11420"/>
            </a:xfrm>
            <a:custGeom>
              <a:avLst/>
              <a:gdLst/>
              <a:ahLst/>
              <a:cxnLst/>
              <a:rect l="l" t="t" r="r" b="b"/>
              <a:pathLst>
                <a:path w="4816592" h="511420">
                  <a:moveTo>
                    <a:pt x="0" y="0"/>
                  </a:moveTo>
                  <a:lnTo>
                    <a:pt x="4816592" y="0"/>
                  </a:lnTo>
                  <a:lnTo>
                    <a:pt x="4816592" y="511420"/>
                  </a:lnTo>
                  <a:lnTo>
                    <a:pt x="0" y="5114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568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14525" y="359160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938218" y="2469348"/>
            <a:ext cx="4051784" cy="2642690"/>
            <a:chOff x="0" y="0"/>
            <a:chExt cx="1152861" cy="7519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241543" y="2810283"/>
            <a:ext cx="3445135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 이력서 양식을 선택한다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938218" y="5267310"/>
            <a:ext cx="4051784" cy="2642690"/>
            <a:chOff x="0" y="0"/>
            <a:chExt cx="1152861" cy="7519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084886" y="6498123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AI가 주목할 단어들을 선택하거나 직접 입력해 자신을 어필할 수 있도록 합니다.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145363" y="2469348"/>
            <a:ext cx="4051784" cy="2642690"/>
            <a:chOff x="0" y="0"/>
            <a:chExt cx="1152861" cy="7519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145363" y="5267310"/>
            <a:ext cx="4051784" cy="2642690"/>
            <a:chOff x="0" y="0"/>
            <a:chExt cx="1152861" cy="7519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52508" y="2469348"/>
            <a:ext cx="4051784" cy="2642690"/>
            <a:chOff x="0" y="0"/>
            <a:chExt cx="1152861" cy="75192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352508" y="5267310"/>
            <a:ext cx="4051784" cy="2642690"/>
            <a:chOff x="0" y="0"/>
            <a:chExt cx="1152861" cy="75192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52861" cy="751929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lIns="48330" tIns="48330" rIns="48330" bIns="4833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실제 사용 예시 - 사용자 시나리오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602849" y="2810283"/>
            <a:ext cx="3136812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2. 개인정보를 입력한다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964155" y="2819582"/>
            <a:ext cx="2828490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3. 자격증을 입력한다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084886" y="5588368"/>
            <a:ext cx="3758448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4. 강조할 키워드를 선택한다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448688" y="5588368"/>
            <a:ext cx="3445135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 제작된 파일을 확인한다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919399" y="5588368"/>
            <a:ext cx="2918003" cy="3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464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6. 리뷰 &amp; 수정을 한다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084886" y="3722748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지원할 회사의 기존 양식 PDF를 업로드하거나, 제공된 템플릿 중 하나를 선택합니다.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292031" y="3722748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6"/>
              </a:lnSpc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이름, 연락처, 이메일 등 기본 인적 사항을 </a:t>
            </a:r>
          </a:p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입력합니다.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501947" y="3666204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6"/>
              </a:lnSpc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보유 자격증, 수료증, 활동 증명 등을 간단히 </a:t>
            </a:r>
          </a:p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기입합니다.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292031" y="6498123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입력한 정보가 반영된 이력서 초안을 미리보기로 확인할 수 있습니다.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501947" y="6431448"/>
            <a:ext cx="3758448" cy="5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6"/>
              </a:lnSpc>
              <a:spcBef>
                <a:spcPct val="0"/>
              </a:spcBef>
            </a:pPr>
            <a:r>
              <a:rPr lang="en-US" sz="1575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마음에 들지 않는 문장이나 표현은 직접 수정하고, 최종 PDF로 저장할 수 있습니다.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96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124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5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7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122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3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8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120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1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9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118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19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0" name="Group 21"/>
            <p:cNvGrpSpPr/>
            <p:nvPr/>
          </p:nvGrpSpPr>
          <p:grpSpPr>
            <a:xfrm>
              <a:off x="809043" y="5888100"/>
              <a:ext cx="3257588" cy="830291"/>
              <a:chOff x="0" y="0"/>
              <a:chExt cx="857965" cy="218677"/>
            </a:xfrm>
          </p:grpSpPr>
          <p:sp>
            <p:nvSpPr>
              <p:cNvPr id="116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17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1" name="Group 24"/>
            <p:cNvGrpSpPr/>
            <p:nvPr/>
          </p:nvGrpSpPr>
          <p:grpSpPr>
            <a:xfrm>
              <a:off x="780468" y="7004024"/>
              <a:ext cx="3257588" cy="830291"/>
              <a:chOff x="0" y="0"/>
              <a:chExt cx="857965" cy="218677"/>
            </a:xfrm>
          </p:grpSpPr>
          <p:sp>
            <p:nvSpPr>
              <p:cNvPr id="114" name="Freeform 25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115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2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3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4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5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6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7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실제 사용 예시 - 시연영상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pic>
        <p:nvPicPr>
          <p:cNvPr id="36" name="KakaoTalk_20250608_1832319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1166" y="2458294"/>
            <a:ext cx="11971433" cy="6027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그룹 42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809043" y="5888100"/>
              <a:ext cx="3257588" cy="830291"/>
              <a:chOff x="0" y="0"/>
              <a:chExt cx="857965" cy="21867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780468" y="7004024"/>
              <a:ext cx="3257588" cy="830291"/>
              <a:chOff x="0" y="0"/>
              <a:chExt cx="857965" cy="21867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err="1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</a:t>
            </a:r>
            <a:r>
              <a:rPr 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– - </a:t>
            </a:r>
            <a:r>
              <a:rPr lang="ko-KR" alt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기능강화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436359" y="4286207"/>
            <a:ext cx="9717442" cy="952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5317465" y="3613204"/>
            <a:ext cx="1365056" cy="136505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474558" y="3613204"/>
            <a:ext cx="1365056" cy="13650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31651" y="3613204"/>
            <a:ext cx="1365056" cy="13650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788745" y="3613204"/>
            <a:ext cx="1365056" cy="136505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4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680892" y="5353179"/>
            <a:ext cx="262472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기능최적화</a:t>
            </a:r>
            <a:r>
              <a:rPr lang="en-US" sz="1599" b="1" dirty="0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및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AI기능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FF3131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943791" y="5353179"/>
            <a:ext cx="232278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개인정보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보안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26480" y="5353179"/>
            <a:ext cx="2575400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포트폴리오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첨부기능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추가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&amp;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편의성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증진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275075" y="5353179"/>
            <a:ext cx="239239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모바일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최적화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및 앱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출시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193640" y="6821806"/>
            <a:ext cx="1271336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정확하게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분석하기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위해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AI의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문장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생성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알고리즘을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지속적으로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개선할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예정입니다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339"/>
              </a:lnSpc>
            </a:pP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또한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구성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요소별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추천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문장을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다양화하여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직군별·상황별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이력서가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생성되도록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정밀도를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높이고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있습니다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3339"/>
              </a:lnSpc>
            </a:pP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성능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개선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외에도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전체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처리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속도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최적화를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빠르고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부드러운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경험을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제공하는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것이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목표입니다</a:t>
            </a:r>
            <a:r>
              <a:rPr lang="en-US" sz="19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30433" y="9258300"/>
            <a:ext cx="218297" cy="21829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479961" y="9258300"/>
            <a:ext cx="218297" cy="21829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831608" y="9258300"/>
            <a:ext cx="218297" cy="21829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183256" y="9258300"/>
            <a:ext cx="218297" cy="21829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66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93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94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7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91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2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8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89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0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87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8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0" name="Group 21"/>
            <p:cNvGrpSpPr/>
            <p:nvPr/>
          </p:nvGrpSpPr>
          <p:grpSpPr>
            <a:xfrm>
              <a:off x="809043" y="5671108"/>
              <a:ext cx="3257588" cy="2186830"/>
              <a:chOff x="0" y="-57150"/>
              <a:chExt cx="857965" cy="575954"/>
            </a:xfrm>
          </p:grpSpPr>
          <p:sp>
            <p:nvSpPr>
              <p:cNvPr id="84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5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  <p:sp>
            <p:nvSpPr>
              <p:cNvPr id="86" name="Freeform 22"/>
              <p:cNvSpPr/>
              <p:nvPr/>
            </p:nvSpPr>
            <p:spPr>
              <a:xfrm>
                <a:off x="0" y="300127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</p:grpSp>
        <p:sp>
          <p:nvSpPr>
            <p:cNvPr id="71" name="TextBox 26"/>
            <p:cNvSpPr txBox="1"/>
            <p:nvPr/>
          </p:nvSpPr>
          <p:spPr>
            <a:xfrm>
              <a:off x="780468" y="6787032"/>
              <a:ext cx="3257588" cy="104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72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3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5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6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7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32636" y="1079790"/>
            <a:ext cx="1072471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err="1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</a:t>
            </a:r>
            <a:r>
              <a:rPr 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altLang="ko-KR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– - </a:t>
            </a:r>
            <a:r>
              <a:rPr lang="ko-KR" alt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보안강화</a:t>
            </a:r>
            <a:endParaRPr lang="en-US" altLang="ko-KR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436359" y="4286207"/>
            <a:ext cx="9717442" cy="952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5317465" y="3613204"/>
            <a:ext cx="1365056" cy="136505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474558" y="3613204"/>
            <a:ext cx="1365056" cy="13650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31651" y="3613204"/>
            <a:ext cx="1365056" cy="13650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788745" y="3613204"/>
            <a:ext cx="1365056" cy="136505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4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680892" y="5353179"/>
            <a:ext cx="2624724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기능최적화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및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AI기능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943791" y="5353179"/>
            <a:ext cx="2322784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개인정보</a:t>
            </a:r>
            <a:r>
              <a:rPr lang="en-US" sz="1599" b="1" dirty="0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보안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FF3131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26480" y="5353179"/>
            <a:ext cx="257540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포트폴리오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첨부기능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추가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&amp;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편의성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증진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275075" y="5353179"/>
            <a:ext cx="2392395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모바일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최적화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및 앱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출시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193640" y="6821806"/>
            <a:ext cx="12378886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19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사용자의 소중한 개인정보를 안전하게 보호하기 위해 데이터 전송과 저장 과정에 암호화 기술을 적용하고 있습니다.</a:t>
            </a:r>
          </a:p>
          <a:p>
            <a:pPr algn="l">
              <a:lnSpc>
                <a:spcPts val="3339"/>
              </a:lnSpc>
            </a:pPr>
            <a:r>
              <a:rPr lang="en-US" sz="19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또한 외부 접근을 차단하는 보안 인증 절차와 로그인 및 사용자 정보 접근 제한 기능도 함께 강화할 예정입니다.</a:t>
            </a:r>
          </a:p>
          <a:p>
            <a:pPr marL="0" lvl="0" indent="0" algn="l">
              <a:lnSpc>
                <a:spcPts val="3339"/>
              </a:lnSpc>
            </a:pPr>
            <a:r>
              <a:rPr lang="en-US" sz="19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신뢰할 수 있는 서비스 제공을 위해 지속적으로 보안 체계를 점검하고 개선하고자 합니다.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30433" y="9258300"/>
            <a:ext cx="218297" cy="21829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479961" y="9258300"/>
            <a:ext cx="218297" cy="21829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831608" y="9258300"/>
            <a:ext cx="218297" cy="21829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183256" y="9258300"/>
            <a:ext cx="218297" cy="21829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66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93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94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7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91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2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8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89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0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87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8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0" name="Group 21"/>
            <p:cNvGrpSpPr/>
            <p:nvPr/>
          </p:nvGrpSpPr>
          <p:grpSpPr>
            <a:xfrm>
              <a:off x="809043" y="5671108"/>
              <a:ext cx="3257588" cy="2186830"/>
              <a:chOff x="0" y="-57150"/>
              <a:chExt cx="857965" cy="575954"/>
            </a:xfrm>
          </p:grpSpPr>
          <p:sp>
            <p:nvSpPr>
              <p:cNvPr id="84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5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  <p:sp>
            <p:nvSpPr>
              <p:cNvPr id="86" name="Freeform 22"/>
              <p:cNvSpPr/>
              <p:nvPr/>
            </p:nvSpPr>
            <p:spPr>
              <a:xfrm>
                <a:off x="0" y="300127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</p:grpSp>
        <p:sp>
          <p:nvSpPr>
            <p:cNvPr id="71" name="TextBox 26"/>
            <p:cNvSpPr txBox="1"/>
            <p:nvPr/>
          </p:nvSpPr>
          <p:spPr>
            <a:xfrm>
              <a:off x="780468" y="6787032"/>
              <a:ext cx="3257588" cy="104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72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3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5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6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7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err="1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</a:t>
            </a:r>
            <a:r>
              <a:rPr 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- </a:t>
            </a:r>
            <a:r>
              <a:rPr lang="ko-KR" alt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편의성 강화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436359" y="4286207"/>
            <a:ext cx="9717442" cy="952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5317465" y="3613204"/>
            <a:ext cx="1365056" cy="136505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 dirty="0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474558" y="3613204"/>
            <a:ext cx="1365056" cy="13650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31651" y="3613204"/>
            <a:ext cx="1365056" cy="13650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788745" y="3613204"/>
            <a:ext cx="1365056" cy="136505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4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680892" y="5353179"/>
            <a:ext cx="262472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기능최적화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및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AI기능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943791" y="5353179"/>
            <a:ext cx="2322784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개인정보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보안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26480" y="5353179"/>
            <a:ext cx="257540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 err="1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포트폴리오</a:t>
            </a:r>
            <a:r>
              <a:rPr lang="en-US" sz="1599" b="1" dirty="0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첨부기능</a:t>
            </a:r>
            <a:endParaRPr lang="en-US" sz="1599" b="1" dirty="0">
              <a:solidFill>
                <a:srgbClr val="FF3131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추가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&amp;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편의성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증진</a:t>
            </a:r>
            <a:endParaRPr lang="en-US" sz="1599" b="1" dirty="0">
              <a:solidFill>
                <a:srgbClr val="FF3131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275075" y="5353179"/>
            <a:ext cx="239239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모바일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최적화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및 앱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출시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193640" y="6821806"/>
            <a:ext cx="12806559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사용자는 이력서를 작성하면서 하나씩 적어야 했던 정보를 대신해서, 기존에 있던 포트폴리오 파일을 첨부할 수 있도록 </a:t>
            </a:r>
          </a:p>
          <a:p>
            <a:pPr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기능을 확장할 예정입니다. 또 각 항목마다 직관적인 안내와 자동 완성 기능을 추가해, 처음 이용하는 사용자도 어렵지 </a:t>
            </a:r>
          </a:p>
          <a:p>
            <a:pPr marL="0" lvl="0" indent="0"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않게 이력서를 만들 수 있도록 구성합니다. 전체 사용자 흐름(UI/UX)을 간소화해 편리성과 접근성을 함께 강화하고자 합니다.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30433" y="9258300"/>
            <a:ext cx="218297" cy="21829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479961" y="9258300"/>
            <a:ext cx="218297" cy="21829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831608" y="9258300"/>
            <a:ext cx="218297" cy="21829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183256" y="9258300"/>
            <a:ext cx="218297" cy="21829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66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93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94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7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91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2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8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89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90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87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8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0" name="Group 21"/>
            <p:cNvGrpSpPr/>
            <p:nvPr/>
          </p:nvGrpSpPr>
          <p:grpSpPr>
            <a:xfrm>
              <a:off x="809043" y="5671108"/>
              <a:ext cx="3257588" cy="2186830"/>
              <a:chOff x="0" y="-57150"/>
              <a:chExt cx="857965" cy="575954"/>
            </a:xfrm>
          </p:grpSpPr>
          <p:sp>
            <p:nvSpPr>
              <p:cNvPr id="84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85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  <p:sp>
            <p:nvSpPr>
              <p:cNvPr id="86" name="Freeform 22"/>
              <p:cNvSpPr/>
              <p:nvPr/>
            </p:nvSpPr>
            <p:spPr>
              <a:xfrm>
                <a:off x="0" y="300127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</p:grpSp>
        <p:sp>
          <p:nvSpPr>
            <p:cNvPr id="71" name="TextBox 26"/>
            <p:cNvSpPr txBox="1"/>
            <p:nvPr/>
          </p:nvSpPr>
          <p:spPr>
            <a:xfrm>
              <a:off x="780468" y="6787032"/>
              <a:ext cx="3257588" cy="104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72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3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5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6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77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err="1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</a:t>
            </a:r>
            <a:r>
              <a:rPr 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– - </a:t>
            </a:r>
            <a:r>
              <a:rPr lang="ko-KR" alt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모바일 추가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436359" y="4286207"/>
            <a:ext cx="9717442" cy="952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4680892" y="5353179"/>
            <a:ext cx="2624724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기능최적화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및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AI기능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943791" y="5353179"/>
            <a:ext cx="232278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개인정보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보안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강화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026480" y="5353179"/>
            <a:ext cx="257540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 err="1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포트폴리오</a:t>
            </a:r>
            <a:r>
              <a:rPr lang="en-US" sz="1599" b="1" dirty="0" smtClean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첨부기능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추가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&amp;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편의성</a:t>
            </a:r>
            <a:r>
              <a:rPr lang="en-US" sz="1599" b="1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증진</a:t>
            </a:r>
            <a:endParaRPr lang="en-US" sz="1599" b="1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275075" y="5353179"/>
            <a:ext cx="2392395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모바일</a:t>
            </a:r>
            <a:r>
              <a:rPr lang="en-US" sz="1599" b="1" dirty="0" smtClean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최적화</a:t>
            </a:r>
            <a:r>
              <a:rPr lang="en-US" sz="1599" b="1" dirty="0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및 앱 </a:t>
            </a:r>
            <a:r>
              <a:rPr lang="en-US" sz="15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출시</a:t>
            </a:r>
            <a:endParaRPr lang="en-US" sz="1599" b="1" dirty="0">
              <a:solidFill>
                <a:srgbClr val="FF3131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193640" y="6821806"/>
            <a:ext cx="12378886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모바일 환경에서도 이력서를 손쉽게 작성하고 관리할 수 있도록, 전체 UI를 반응형으로 재구성할 계획입니다.</a:t>
            </a:r>
          </a:p>
          <a:p>
            <a:pPr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이후에는 Android와 iOS 기반의 전용 앱을 출시하여, 언제 어디서든 접근이 가능한 환경을 제공하고자 합니다.</a:t>
            </a:r>
          </a:p>
          <a:p>
            <a:pPr marL="0" lvl="0" indent="0" algn="l">
              <a:lnSpc>
                <a:spcPts val="3339"/>
              </a:lnSpc>
            </a:pPr>
            <a:r>
              <a:rPr lang="en-US" sz="1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더 나아가 클라우드 저장 기능도 함께 연동할 예정입니다.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30433" y="9258300"/>
            <a:ext cx="218297" cy="21829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479961" y="9258300"/>
            <a:ext cx="218297" cy="21829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831608" y="9258300"/>
            <a:ext cx="218297" cy="21829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D4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183256" y="9258300"/>
            <a:ext cx="218297" cy="218297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97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125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126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8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123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4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99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121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2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0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119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20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1" name="Group 21"/>
            <p:cNvGrpSpPr/>
            <p:nvPr/>
          </p:nvGrpSpPr>
          <p:grpSpPr>
            <a:xfrm>
              <a:off x="809043" y="5671108"/>
              <a:ext cx="3257588" cy="2186830"/>
              <a:chOff x="0" y="-57150"/>
              <a:chExt cx="857965" cy="575954"/>
            </a:xfrm>
          </p:grpSpPr>
          <p:sp>
            <p:nvSpPr>
              <p:cNvPr id="117" name="Freeform 22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118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  <p:sp>
            <p:nvSpPr>
              <p:cNvPr id="127" name="Freeform 22"/>
              <p:cNvSpPr/>
              <p:nvPr/>
            </p:nvSpPr>
            <p:spPr>
              <a:xfrm>
                <a:off x="0" y="300127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</p:grpSp>
        <p:sp>
          <p:nvSpPr>
            <p:cNvPr id="116" name="TextBox 26"/>
            <p:cNvSpPr txBox="1"/>
            <p:nvPr/>
          </p:nvSpPr>
          <p:spPr>
            <a:xfrm>
              <a:off x="780468" y="6787032"/>
              <a:ext cx="3257588" cy="104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03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4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5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chemeClr val="bg1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6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7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08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  <p:grpSp>
        <p:nvGrpSpPr>
          <p:cNvPr id="140" name="Group 36"/>
          <p:cNvGrpSpPr/>
          <p:nvPr/>
        </p:nvGrpSpPr>
        <p:grpSpPr>
          <a:xfrm>
            <a:off x="5317465" y="3613204"/>
            <a:ext cx="1365056" cy="1365056"/>
            <a:chOff x="0" y="0"/>
            <a:chExt cx="812800" cy="812800"/>
          </a:xfrm>
        </p:grpSpPr>
        <p:sp>
          <p:nvSpPr>
            <p:cNvPr id="141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142" name="TextBox 3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 dirty="0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1</a:t>
              </a:r>
            </a:p>
          </p:txBody>
        </p:sp>
      </p:grpSp>
      <p:grpSp>
        <p:nvGrpSpPr>
          <p:cNvPr id="143" name="Group 39"/>
          <p:cNvGrpSpPr/>
          <p:nvPr/>
        </p:nvGrpSpPr>
        <p:grpSpPr>
          <a:xfrm>
            <a:off x="8474558" y="3613204"/>
            <a:ext cx="1365056" cy="1365056"/>
            <a:chOff x="0" y="0"/>
            <a:chExt cx="812800" cy="812800"/>
          </a:xfrm>
        </p:grpSpPr>
        <p:sp>
          <p:nvSpPr>
            <p:cNvPr id="144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145" name="TextBox 4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 dirty="0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2</a:t>
              </a:r>
            </a:p>
          </p:txBody>
        </p:sp>
      </p:grpSp>
      <p:grpSp>
        <p:nvGrpSpPr>
          <p:cNvPr id="146" name="Group 42"/>
          <p:cNvGrpSpPr/>
          <p:nvPr/>
        </p:nvGrpSpPr>
        <p:grpSpPr>
          <a:xfrm>
            <a:off x="11631651" y="3613204"/>
            <a:ext cx="1365056" cy="1365056"/>
            <a:chOff x="0" y="0"/>
            <a:chExt cx="812800" cy="812800"/>
          </a:xfrm>
          <a:solidFill>
            <a:srgbClr val="8CCAEF"/>
          </a:solidFill>
        </p:grpSpPr>
        <p:sp>
          <p:nvSpPr>
            <p:cNvPr id="147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148" name="TextBox 4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 dirty="0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3</a:t>
              </a:r>
            </a:p>
          </p:txBody>
        </p:sp>
      </p:grpSp>
      <p:grpSp>
        <p:nvGrpSpPr>
          <p:cNvPr id="149" name="Group 45"/>
          <p:cNvGrpSpPr/>
          <p:nvPr/>
        </p:nvGrpSpPr>
        <p:grpSpPr>
          <a:xfrm>
            <a:off x="14788745" y="3613204"/>
            <a:ext cx="1365056" cy="1365056"/>
            <a:chOff x="0" y="0"/>
            <a:chExt cx="812800" cy="812800"/>
          </a:xfrm>
        </p:grpSpPr>
        <p:sp>
          <p:nvSpPr>
            <p:cNvPr id="150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8DFE"/>
            </a:solidFill>
          </p:spPr>
        </p:sp>
        <p:sp>
          <p:nvSpPr>
            <p:cNvPr id="151" name="TextBox 4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539"/>
                </a:lnSpc>
                <a:spcBef>
                  <a:spcPct val="0"/>
                </a:spcBef>
              </a:pPr>
              <a:r>
                <a:rPr lang="en-US" sz="6099" b="1" dirty="0">
                  <a:solidFill>
                    <a:srgbClr val="FFFF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614653" y="2011313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4" y="0"/>
                </a:lnTo>
                <a:lnTo>
                  <a:pt x="3058694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경청해 주셔서 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6185" y="7369717"/>
            <a:ext cx="957563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대표전화</a:t>
            </a:r>
            <a:r>
              <a:rPr 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: 010-4759-5082 | Copyright 학사뉴 ALL RIGHTS RESERVED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 u="none" strike="noStrike" spc="192">
              <a:solidFill>
                <a:srgbClr val="FFFFFF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96114" y="6443887"/>
            <a:ext cx="429577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Made by 학사뉴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1702" y="6906802"/>
            <a:ext cx="604459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aksvmfkd3@naver.com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1702" y="5704747"/>
            <a:ext cx="604459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117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★ AI Resume Maker 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3664" y="2971315"/>
            <a:ext cx="970273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5"/>
              </a:lnSpc>
              <a:spcBef>
                <a:spcPct val="0"/>
              </a:spcBef>
            </a:pPr>
            <a:r>
              <a:rPr 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1. 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서비스 개발 배경 및 문제 해결</a:t>
            </a:r>
            <a:endParaRPr lang="en-US" sz="2579" dirty="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13664" y="4102201"/>
            <a:ext cx="970273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95"/>
              </a:lnSpc>
              <a:spcBef>
                <a:spcPct val="0"/>
              </a:spcBef>
            </a:pPr>
            <a:r>
              <a:rPr 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 기능 및 </a:t>
            </a:r>
            <a:r>
              <a:rPr lang="ko-KR" altLang="en-US" sz="2579" dirty="0" err="1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차별점</a:t>
            </a:r>
            <a:endParaRPr lang="en-US" sz="2579" dirty="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13664" y="5398794"/>
            <a:ext cx="970273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95"/>
              </a:lnSpc>
              <a:spcBef>
                <a:spcPct val="0"/>
              </a:spcBef>
            </a:pPr>
            <a:r>
              <a:rPr 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 스택 소개 </a:t>
            </a:r>
            <a:r>
              <a:rPr lang="en-US" altLang="ko-KR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프론트</a:t>
            </a:r>
            <a:r>
              <a:rPr lang="en-US" altLang="ko-KR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/</a:t>
            </a:r>
            <a:r>
              <a:rPr lang="ko-KR" altLang="en-US" sz="2579" dirty="0" err="1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백엔드</a:t>
            </a:r>
            <a:r>
              <a:rPr lang="en-US" altLang="ko-KR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/AI)</a:t>
            </a:r>
            <a:endParaRPr lang="en-US" sz="2579" dirty="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13664" y="7660566"/>
            <a:ext cx="970273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95"/>
              </a:lnSpc>
              <a:spcBef>
                <a:spcPct val="0"/>
              </a:spcBef>
            </a:pPr>
            <a:r>
              <a:rPr lang="en-US" sz="2579" dirty="0" smtClean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 기능 계획 및 비전</a:t>
            </a:r>
            <a:endParaRPr lang="en-US" sz="2579" dirty="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13664" y="6529680"/>
            <a:ext cx="970273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95"/>
              </a:lnSpc>
              <a:spcBef>
                <a:spcPct val="0"/>
              </a:spcBef>
            </a:pPr>
            <a:r>
              <a:rPr 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ko-KR" altLang="en-US" sz="2579" dirty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사용 </a:t>
            </a:r>
            <a:r>
              <a:rPr lang="ko-KR" altLang="en-US" sz="2579" dirty="0" smtClean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r>
              <a:rPr lang="en-US" altLang="ko-KR" sz="2579" dirty="0" smtClean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ko-KR" altLang="en-US" sz="2579" dirty="0" smtClean="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동영상 시연 </a:t>
            </a:r>
            <a:endParaRPr lang="en-US" sz="2579" dirty="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5313664" y="8962478"/>
            <a:ext cx="12974336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480648" y="1079790"/>
            <a:ext cx="8222728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19"/>
              </a:lnSpc>
              <a:spcBef>
                <a:spcPct val="0"/>
              </a:spcBef>
            </a:pPr>
            <a:r>
              <a:rPr lang="en-US" sz="40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📌 </a:t>
            </a:r>
            <a:r>
              <a:rPr lang="en-US" sz="40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프레젠테이션</a:t>
            </a:r>
            <a:r>
              <a:rPr lang="en-US" sz="40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40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구성</a:t>
            </a:r>
            <a:endParaRPr lang="en-US" sz="40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80468" y="2252356"/>
            <a:ext cx="3286163" cy="6710123"/>
            <a:chOff x="780468" y="2252356"/>
            <a:chExt cx="3286163" cy="6710123"/>
          </a:xfrm>
        </p:grpSpPr>
        <p:grpSp>
          <p:nvGrpSpPr>
            <p:cNvPr id="3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7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2"/>
            <p:cNvGrpSpPr/>
            <p:nvPr/>
          </p:nvGrpSpPr>
          <p:grpSpPr>
            <a:xfrm>
              <a:off x="809043" y="3392892"/>
              <a:ext cx="3257588" cy="2168081"/>
              <a:chOff x="0" y="-57150"/>
              <a:chExt cx="857965" cy="571016"/>
            </a:xfrm>
          </p:grpSpPr>
          <p:sp>
            <p:nvSpPr>
              <p:cNvPr id="65" name="Freeform 13"/>
              <p:cNvSpPr/>
              <p:nvPr/>
            </p:nvSpPr>
            <p:spPr>
              <a:xfrm>
                <a:off x="0" y="29518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15"/>
            <p:cNvGrpSpPr/>
            <p:nvPr/>
          </p:nvGrpSpPr>
          <p:grpSpPr>
            <a:xfrm>
              <a:off x="780468" y="2252356"/>
              <a:ext cx="3257588" cy="2176358"/>
              <a:chOff x="0" y="-57150"/>
              <a:chExt cx="857965" cy="573196"/>
            </a:xfrm>
          </p:grpSpPr>
          <p:sp>
            <p:nvSpPr>
              <p:cNvPr id="63" name="Freeform 16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61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24"/>
            <p:cNvGrpSpPr/>
            <p:nvPr/>
          </p:nvGrpSpPr>
          <p:grpSpPr>
            <a:xfrm>
              <a:off x="780468" y="2443863"/>
              <a:ext cx="3257588" cy="5390452"/>
              <a:chOff x="0" y="-1201028"/>
              <a:chExt cx="857965" cy="1419705"/>
            </a:xfrm>
          </p:grpSpPr>
          <p:sp>
            <p:nvSpPr>
              <p:cNvPr id="57" name="Freeform 25"/>
              <p:cNvSpPr/>
              <p:nvPr/>
            </p:nvSpPr>
            <p:spPr>
              <a:xfrm>
                <a:off x="0" y="-1201028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8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>
                  <a:solidFill>
                    <a:srgbClr val="5285FF"/>
                  </a:solidFill>
                </a:rPr>
                <a:t>  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557716" y="3120569"/>
            <a:ext cx="3342893" cy="3342893"/>
          </a:xfrm>
          <a:custGeom>
            <a:avLst/>
            <a:gdLst/>
            <a:ahLst/>
            <a:cxnLst/>
            <a:rect l="l" t="t" r="r" b="b"/>
            <a:pathLst>
              <a:path w="3342893" h="3342893">
                <a:moveTo>
                  <a:pt x="0" y="0"/>
                </a:moveTo>
                <a:lnTo>
                  <a:pt x="3342893" y="0"/>
                </a:lnTo>
                <a:lnTo>
                  <a:pt x="3342893" y="3342892"/>
                </a:lnTo>
                <a:lnTo>
                  <a:pt x="0" y="3342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❗ </a:t>
            </a:r>
            <a:r>
              <a:rPr lang="en-US" sz="2400" spc="-45" dirty="0" err="1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이력서</a:t>
            </a: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작성이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너무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막막합니다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서비스 소개 - 제작동기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06202" y="3693762"/>
            <a:ext cx="8766323" cy="500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졸업이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가까워지면서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본격적으로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포트폴리오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준비를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시작하게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되었습니다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하지만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막상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자신을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소개하는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법을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모르다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보니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어디서부터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시작해야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할지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막막했고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어떤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양식을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써야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하는지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무엇을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써야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하는지도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감이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잡히지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않았습니다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그중에서도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작성해보며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한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가지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깨달았습니다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“아..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나를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글로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타인에게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소개하는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것이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이렇게나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어렵구나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..”</a:t>
            </a:r>
          </a:p>
          <a:p>
            <a:pPr algn="l">
              <a:lnSpc>
                <a:spcPts val="3673"/>
              </a:lnSpc>
            </a:pPr>
            <a:endParaRPr lang="en-US" sz="2199" b="1" dirty="0">
              <a:solidFill>
                <a:srgbClr val="FF5757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그때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문득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내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정보만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입력하면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초안을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만들어주는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서비스가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있다면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얼마나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좋을까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?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생각이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들었고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저처럼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같은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어려움을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겪는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사람들을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marL="0" lvl="0" indent="0"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돕기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이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서비스를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직접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만들게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되었습니다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37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5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8" name="Group 12"/>
            <p:cNvGrpSpPr/>
            <p:nvPr/>
          </p:nvGrpSpPr>
          <p:grpSpPr>
            <a:xfrm>
              <a:off x="809043" y="3392892"/>
              <a:ext cx="3257588" cy="2168081"/>
              <a:chOff x="0" y="-57150"/>
              <a:chExt cx="857965" cy="571016"/>
            </a:xfrm>
          </p:grpSpPr>
          <p:sp>
            <p:nvSpPr>
              <p:cNvPr id="63" name="Freeform 13"/>
              <p:cNvSpPr/>
              <p:nvPr/>
            </p:nvSpPr>
            <p:spPr>
              <a:xfrm>
                <a:off x="0" y="29518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9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1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59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7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58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24"/>
            <p:cNvGrpSpPr/>
            <p:nvPr/>
          </p:nvGrpSpPr>
          <p:grpSpPr>
            <a:xfrm>
              <a:off x="780468" y="3573720"/>
              <a:ext cx="3257588" cy="4260595"/>
              <a:chOff x="0" y="-903453"/>
              <a:chExt cx="857965" cy="1122130"/>
            </a:xfrm>
          </p:grpSpPr>
          <p:sp>
            <p:nvSpPr>
              <p:cNvPr id="55" name="Freeform 25"/>
              <p:cNvSpPr/>
              <p:nvPr/>
            </p:nvSpPr>
            <p:spPr>
              <a:xfrm>
                <a:off x="0" y="-903453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6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3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5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518077" y="3247299"/>
            <a:ext cx="3610334" cy="3610334"/>
            <a:chOff x="0" y="0"/>
            <a:chExt cx="4813778" cy="48137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3778" cy="4813778"/>
            </a:xfrm>
            <a:custGeom>
              <a:avLst/>
              <a:gdLst/>
              <a:ahLst/>
              <a:cxnLst/>
              <a:rect l="l" t="t" r="r" b="b"/>
              <a:pathLst>
                <a:path w="4813778" h="4813778">
                  <a:moveTo>
                    <a:pt x="0" y="0"/>
                  </a:moveTo>
                  <a:lnTo>
                    <a:pt x="4813778" y="0"/>
                  </a:lnTo>
                  <a:lnTo>
                    <a:pt x="4813778" y="4813778"/>
                  </a:lnTo>
                  <a:lnTo>
                    <a:pt x="0" y="4813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371396" y="1723487"/>
              <a:ext cx="804781" cy="804781"/>
            </a:xfrm>
            <a:custGeom>
              <a:avLst/>
              <a:gdLst/>
              <a:ahLst/>
              <a:cxnLst/>
              <a:rect l="l" t="t" r="r" b="b"/>
              <a:pathLst>
                <a:path w="804781" h="804781">
                  <a:moveTo>
                    <a:pt x="0" y="0"/>
                  </a:moveTo>
                  <a:lnTo>
                    <a:pt x="804781" y="0"/>
                  </a:lnTo>
                  <a:lnTo>
                    <a:pt x="804781" y="804781"/>
                  </a:lnTo>
                  <a:lnTo>
                    <a:pt x="0" y="80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5032636" y="1079790"/>
            <a:ext cx="1164133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서비스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r>
              <a:rPr 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3999" dirty="0" smtClean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서비스의 개발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806202" y="4177137"/>
            <a:ext cx="9203405" cy="454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지원하고자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하는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회사의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PDF로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업로드하고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개인정보를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입력하면</a:t>
            </a:r>
            <a:endParaRPr lang="en-US" sz="2199" b="1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AI가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두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정보를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함께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분석하여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사용자의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자기소개나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경력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내용을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자연스럽게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다듬어줍니다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b="1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각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항목은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선택한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템플릿과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형식에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맞춰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자동으로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정리되며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완성된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이력서는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미리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보기를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결과를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확인할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있습니다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b="1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PDF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다운로드와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수정도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가능해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누구나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손쉽게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이력서를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완성할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수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있도록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marL="0" lvl="0" indent="0" algn="l">
              <a:lnSpc>
                <a:spcPts val="3673"/>
              </a:lnSpc>
            </a:pPr>
            <a:r>
              <a:rPr lang="en-US" sz="2199" b="1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구성했습니다</a:t>
            </a:r>
            <a:r>
              <a:rPr lang="en-US" sz="2199" b="1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3673"/>
              </a:lnSpc>
            </a:pPr>
            <a:endParaRPr lang="en-US" sz="2199" b="1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✨ </a:t>
            </a:r>
            <a:r>
              <a:rPr lang="en-US" sz="2400" spc="-45" dirty="0" err="1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AI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와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만드는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나만의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이력서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41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9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70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2"/>
            <p:cNvGrpSpPr/>
            <p:nvPr/>
          </p:nvGrpSpPr>
          <p:grpSpPr>
            <a:xfrm>
              <a:off x="809043" y="3392892"/>
              <a:ext cx="3257588" cy="2168081"/>
              <a:chOff x="0" y="-57150"/>
              <a:chExt cx="857965" cy="571016"/>
            </a:xfrm>
          </p:grpSpPr>
          <p:sp>
            <p:nvSpPr>
              <p:cNvPr id="67" name="Freeform 13"/>
              <p:cNvSpPr/>
              <p:nvPr/>
            </p:nvSpPr>
            <p:spPr>
              <a:xfrm>
                <a:off x="0" y="29518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5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63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5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61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6" name="Group 24"/>
            <p:cNvGrpSpPr/>
            <p:nvPr/>
          </p:nvGrpSpPr>
          <p:grpSpPr>
            <a:xfrm>
              <a:off x="780468" y="3573720"/>
              <a:ext cx="3257588" cy="4260595"/>
              <a:chOff x="0" y="-903453"/>
              <a:chExt cx="857965" cy="1122130"/>
            </a:xfrm>
          </p:grpSpPr>
          <p:sp>
            <p:nvSpPr>
              <p:cNvPr id="59" name="Freeform 25"/>
              <p:cNvSpPr/>
              <p:nvPr/>
            </p:nvSpPr>
            <p:spPr>
              <a:xfrm>
                <a:off x="0" y="-903453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60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7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1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2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460791" y="2941499"/>
            <a:ext cx="3881630" cy="3842604"/>
          </a:xfrm>
          <a:custGeom>
            <a:avLst/>
            <a:gdLst/>
            <a:ahLst/>
            <a:cxnLst/>
            <a:rect l="l" t="t" r="r" b="b"/>
            <a:pathLst>
              <a:path w="3881630" h="3842604">
                <a:moveTo>
                  <a:pt x="0" y="0"/>
                </a:moveTo>
                <a:lnTo>
                  <a:pt x="3881630" y="0"/>
                </a:lnTo>
                <a:lnTo>
                  <a:pt x="3881630" y="3842604"/>
                </a:lnTo>
                <a:lnTo>
                  <a:pt x="0" y="384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9" r="-399" b="-709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 및 특징 - 기존 서비스 한계 극복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📝 </a:t>
            </a:r>
            <a:r>
              <a:rPr lang="en-US" sz="2400" spc="-45" dirty="0" err="1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지원하는</a:t>
            </a: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회사와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직무에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이력서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06202" y="4177137"/>
            <a:ext cx="9203405" cy="408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존재하던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AI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제작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사이트들은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사이트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내에서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제공하는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개인정보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포트폴리오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내용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)를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작동했습니다</a:t>
            </a: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지원하려는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회사의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양식에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맞춰서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내용을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다시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직접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수정해야하는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FF3131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단점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해당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해결하기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위해서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지원하고자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회사의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정보를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PDF로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읽고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해당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CSS를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자동으로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제작합니다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개인정보을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입력하면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AI가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지원하는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직무에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맞춰서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내용을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수정하고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CSS에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맞춰서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자동으로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등록하고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완성된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제공합니다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3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7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65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3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61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24"/>
            <p:cNvGrpSpPr/>
            <p:nvPr/>
          </p:nvGrpSpPr>
          <p:grpSpPr>
            <a:xfrm>
              <a:off x="780468" y="4756855"/>
              <a:ext cx="3257588" cy="3077460"/>
              <a:chOff x="0" y="-591846"/>
              <a:chExt cx="857965" cy="810523"/>
            </a:xfrm>
          </p:grpSpPr>
          <p:sp>
            <p:nvSpPr>
              <p:cNvPr id="57" name="Freeform 25"/>
              <p:cNvSpPr/>
              <p:nvPr/>
            </p:nvSpPr>
            <p:spPr>
              <a:xfrm>
                <a:off x="0" y="-59184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8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414980" y="3120569"/>
            <a:ext cx="3828669" cy="3778939"/>
          </a:xfrm>
          <a:custGeom>
            <a:avLst/>
            <a:gdLst/>
            <a:ahLst/>
            <a:cxnLst/>
            <a:rect l="l" t="t" r="r" b="b"/>
            <a:pathLst>
              <a:path w="3828669" h="3778939">
                <a:moveTo>
                  <a:pt x="0" y="0"/>
                </a:moveTo>
                <a:lnTo>
                  <a:pt x="3828668" y="0"/>
                </a:lnTo>
                <a:lnTo>
                  <a:pt x="3828668" y="3778939"/>
                </a:lnTo>
                <a:lnTo>
                  <a:pt x="0" y="3778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15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 및 특징 - 리뷰 시스템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🔍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인기리뷰와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검색을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예시를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참고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06202" y="4177137"/>
            <a:ext cx="9203405" cy="421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사용자들이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만든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좋아요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를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많이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인기리뷰를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확인하거나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검색으로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처음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사용하는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사람도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쉽게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참고할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다양한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직무와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업종의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예시를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나에게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맞는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방향을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잡을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리뷰를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어떤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부분이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유용했는지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어떤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기능이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좋은지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미리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알 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리뷰에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피드백은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계속</a:t>
            </a:r>
            <a:r>
              <a:rPr lang="en-US" sz="2199" b="1" dirty="0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sz="2199" b="1" dirty="0" err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반영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되어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서비스가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점점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더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똑똑해지고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 smtClean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정교해집니다</a:t>
            </a: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혼자만의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작성이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아닌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공유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성장형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이력서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작성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환경을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제공합니다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3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7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65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3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61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24"/>
            <p:cNvGrpSpPr/>
            <p:nvPr/>
          </p:nvGrpSpPr>
          <p:grpSpPr>
            <a:xfrm>
              <a:off x="780468" y="4756855"/>
              <a:ext cx="3257588" cy="3077460"/>
              <a:chOff x="0" y="-591846"/>
              <a:chExt cx="857965" cy="810523"/>
            </a:xfrm>
          </p:grpSpPr>
          <p:sp>
            <p:nvSpPr>
              <p:cNvPr id="57" name="Freeform 25"/>
              <p:cNvSpPr/>
              <p:nvPr/>
            </p:nvSpPr>
            <p:spPr>
              <a:xfrm>
                <a:off x="0" y="-59184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8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65099" y="3120569"/>
            <a:ext cx="3928127" cy="3928127"/>
          </a:xfrm>
          <a:custGeom>
            <a:avLst/>
            <a:gdLst/>
            <a:ahLst/>
            <a:cxnLst/>
            <a:rect l="l" t="t" r="r" b="b"/>
            <a:pathLst>
              <a:path w="3928127" h="3928127">
                <a:moveTo>
                  <a:pt x="0" y="0"/>
                </a:moveTo>
                <a:lnTo>
                  <a:pt x="3928127" y="0"/>
                </a:lnTo>
                <a:lnTo>
                  <a:pt x="3928127" y="3928127"/>
                </a:lnTo>
                <a:lnTo>
                  <a:pt x="0" y="392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 및 특징 - 직관적인 디자인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💼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UI&amp;UX를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최우선으로 배치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06202" y="4177137"/>
            <a:ext cx="9203405" cy="363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복잡한 화면 없이 누구나 한눈에 이해할 수 있도록 구성했습니다.</a:t>
            </a:r>
          </a:p>
          <a:p>
            <a:pPr algn="l">
              <a:lnSpc>
                <a:spcPts val="3673"/>
              </a:lnSpc>
            </a:pPr>
            <a:r>
              <a:rPr lang="en-US" sz="21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단순한 클릭만으로 원하는 항목을 쉽게 입력할 수 있으며,</a:t>
            </a:r>
          </a:p>
          <a:p>
            <a:pPr algn="l">
              <a:lnSpc>
                <a:spcPts val="3673"/>
              </a:lnSpc>
            </a:pPr>
            <a:r>
              <a:rPr lang="en-US" sz="21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불필요한 단계는 줄이고, 꼭 필요한 기능만 명확하게 배치했습니다.</a:t>
            </a:r>
          </a:p>
          <a:p>
            <a:pPr algn="l">
              <a:lnSpc>
                <a:spcPts val="3673"/>
              </a:lnSpc>
            </a:pPr>
            <a:endParaRPr lang="en-US" sz="2199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상단에는 진행도를 표시해 현재까지 진행된 순서를 확인가능하게 했습니다.</a:t>
            </a:r>
          </a:p>
          <a:p>
            <a:pPr algn="l">
              <a:lnSpc>
                <a:spcPts val="3673"/>
              </a:lnSpc>
            </a:pPr>
            <a:r>
              <a:rPr lang="en-US" sz="21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모든 페이지는 색상을 통일하고 규격을 맞춰서 통일성을 높혔습니다.</a:t>
            </a:r>
          </a:p>
          <a:p>
            <a:pPr algn="l">
              <a:lnSpc>
                <a:spcPts val="3673"/>
              </a:lnSpc>
            </a:pPr>
            <a:endParaRPr lang="en-US" sz="2199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3673"/>
              </a:lnSpc>
            </a:pPr>
            <a:r>
              <a:rPr lang="en-US" sz="2199" b="1">
                <a:solidFill>
                  <a:srgbClr val="FF5757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직관적 구조로 처음 이용하는 사용자도 부담 없이 사용할 수 있습니다.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3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7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65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3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8"/>
            <p:cNvGrpSpPr/>
            <p:nvPr/>
          </p:nvGrpSpPr>
          <p:grpSpPr>
            <a:xfrm>
              <a:off x="780468" y="4523778"/>
              <a:ext cx="3257588" cy="2188155"/>
              <a:chOff x="0" y="-57150"/>
              <a:chExt cx="857965" cy="576303"/>
            </a:xfrm>
          </p:grpSpPr>
          <p:sp>
            <p:nvSpPr>
              <p:cNvPr id="61" name="Freeform 19"/>
              <p:cNvSpPr/>
              <p:nvPr/>
            </p:nvSpPr>
            <p:spPr>
              <a:xfrm>
                <a:off x="0" y="30047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24"/>
            <p:cNvGrpSpPr/>
            <p:nvPr/>
          </p:nvGrpSpPr>
          <p:grpSpPr>
            <a:xfrm>
              <a:off x="780468" y="4756855"/>
              <a:ext cx="3257588" cy="3077460"/>
              <a:chOff x="0" y="-591846"/>
              <a:chExt cx="857965" cy="810523"/>
            </a:xfrm>
          </p:grpSpPr>
          <p:sp>
            <p:nvSpPr>
              <p:cNvPr id="57" name="Freeform 25"/>
              <p:cNvSpPr/>
              <p:nvPr/>
            </p:nvSpPr>
            <p:spPr>
              <a:xfrm>
                <a:off x="0" y="-591846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8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5285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181464" y="2941499"/>
            <a:ext cx="4334330" cy="4930225"/>
            <a:chOff x="0" y="0"/>
            <a:chExt cx="5779107" cy="6573633"/>
          </a:xfrm>
        </p:grpSpPr>
        <p:sp>
          <p:nvSpPr>
            <p:cNvPr id="25" name="Freeform 25"/>
            <p:cNvSpPr/>
            <p:nvPr/>
          </p:nvSpPr>
          <p:spPr>
            <a:xfrm>
              <a:off x="1071358" y="0"/>
              <a:ext cx="4707748" cy="4707748"/>
            </a:xfrm>
            <a:custGeom>
              <a:avLst/>
              <a:gdLst/>
              <a:ahLst/>
              <a:cxnLst/>
              <a:rect l="l" t="t" r="r" b="b"/>
              <a:pathLst>
                <a:path w="4707748" h="4707748">
                  <a:moveTo>
                    <a:pt x="0" y="0"/>
                  </a:moveTo>
                  <a:lnTo>
                    <a:pt x="4707749" y="0"/>
                  </a:lnTo>
                  <a:lnTo>
                    <a:pt x="4707749" y="4707748"/>
                  </a:lnTo>
                  <a:lnTo>
                    <a:pt x="0" y="4707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2269104"/>
              <a:ext cx="4304529" cy="4304529"/>
            </a:xfrm>
            <a:custGeom>
              <a:avLst/>
              <a:gdLst/>
              <a:ahLst/>
              <a:cxnLst/>
              <a:rect l="l" t="t" r="r" b="b"/>
              <a:pathLst>
                <a:path w="4304529" h="4304529">
                  <a:moveTo>
                    <a:pt x="0" y="0"/>
                  </a:moveTo>
                  <a:lnTo>
                    <a:pt x="4304529" y="0"/>
                  </a:lnTo>
                  <a:lnTo>
                    <a:pt x="4304529" y="4304529"/>
                  </a:lnTo>
                  <a:lnTo>
                    <a:pt x="0" y="4304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사용기술 소개 - 프론트엔드 &amp; 백엔드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06202" y="2884349"/>
            <a:ext cx="829193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React 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와 Styled-component,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Axios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806202" y="4177137"/>
            <a:ext cx="9319067" cy="363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프론트엔드는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React를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구성하여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빠르고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반응형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UI를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구현했고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Styled-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component를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활용해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컴포넌트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단위의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효율적인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스타일링이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가능했습니다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Axios를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백엔드와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안정적인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비동기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통신을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구현했습니다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백엔드는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Spring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Boot로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구축하여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견고한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구조와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효율적인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API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설계를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실현했습니다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JWT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인증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시스템을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보안을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강화하고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REST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API로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처리를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최적화했습니다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06202" y="3373664"/>
            <a:ext cx="829193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Spring 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Boot 와 JWT, REST API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42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70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71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68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9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6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7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5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64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5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6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62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3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7" name="Group 24"/>
            <p:cNvGrpSpPr/>
            <p:nvPr/>
          </p:nvGrpSpPr>
          <p:grpSpPr>
            <a:xfrm>
              <a:off x="780468" y="5903976"/>
              <a:ext cx="3257588" cy="1930339"/>
              <a:chOff x="0" y="-289724"/>
              <a:chExt cx="857965" cy="508401"/>
            </a:xfrm>
          </p:grpSpPr>
          <p:sp>
            <p:nvSpPr>
              <p:cNvPr id="60" name="Freeform 25"/>
              <p:cNvSpPr/>
              <p:nvPr/>
            </p:nvSpPr>
            <p:spPr>
              <a:xfrm>
                <a:off x="0" y="-289724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61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8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및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5F8DFE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2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3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760459" y="8962478"/>
            <a:ext cx="13527541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96714" y="617318"/>
            <a:ext cx="3058695" cy="1223478"/>
          </a:xfrm>
          <a:custGeom>
            <a:avLst/>
            <a:gdLst/>
            <a:ahLst/>
            <a:cxnLst/>
            <a:rect l="l" t="t" r="r" b="b"/>
            <a:pathLst>
              <a:path w="3058695" h="1223478">
                <a:moveTo>
                  <a:pt x="0" y="0"/>
                </a:moveTo>
                <a:lnTo>
                  <a:pt x="3058695" y="0"/>
                </a:lnTo>
                <a:lnTo>
                  <a:pt x="3058695" y="1223478"/>
                </a:lnTo>
                <a:lnTo>
                  <a:pt x="0" y="122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789427" y="2637393"/>
            <a:ext cx="4879471" cy="4879471"/>
          </a:xfrm>
          <a:custGeom>
            <a:avLst/>
            <a:gdLst/>
            <a:ahLst/>
            <a:cxnLst/>
            <a:rect l="l" t="t" r="r" b="b"/>
            <a:pathLst>
              <a:path w="4879471" h="4879471">
                <a:moveTo>
                  <a:pt x="0" y="0"/>
                </a:moveTo>
                <a:lnTo>
                  <a:pt x="4879471" y="0"/>
                </a:lnTo>
                <a:lnTo>
                  <a:pt x="4879471" y="4879471"/>
                </a:lnTo>
                <a:lnTo>
                  <a:pt x="0" y="487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032636" y="1079790"/>
            <a:ext cx="107247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사용기술 소개 - 서버(DB) &amp; 배포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52016" y="9719684"/>
            <a:ext cx="24732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38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made.by 학사뉴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06202" y="28843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 dirty="0" smtClean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MySQL 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와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nginx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프록시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</a:t>
            </a:r>
            <a:r>
              <a:rPr lang="en-US" sz="2400" spc="-45" dirty="0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2400" spc="-45" dirty="0" err="1">
                <a:solidFill>
                  <a:srgbClr val="5285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우분투</a:t>
            </a:r>
            <a:endParaRPr lang="en-US" sz="2400" spc="-45" dirty="0">
              <a:solidFill>
                <a:srgbClr val="5285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06202" y="4177137"/>
            <a:ext cx="9203405" cy="454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안정적으로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저장하기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관계형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데이터베이스인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MySQL을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3673"/>
              </a:lnSpc>
            </a:pP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사용하였습니다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웹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Nginx를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프록시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설정하여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클라이언트의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효율적으로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분배하고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처리하도록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구성했습니다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환경은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Ubuntu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기반으로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설정하여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안정성과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호환성을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높였습니다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서버는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외부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접속과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보안을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고려해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포트를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관리하고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배포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시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무중단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배포가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가능하도록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설정하였습니다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3673"/>
              </a:lnSpc>
            </a:pPr>
            <a:endParaRPr lang="en-US" sz="2199" dirty="0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3673"/>
              </a:lnSpc>
            </a:pP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이로인해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성능과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안정성을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모두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고려한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배포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환경을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구축할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 </a:t>
            </a:r>
            <a:r>
              <a:rPr lang="en-US" sz="2199" dirty="0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있었습니다</a:t>
            </a:r>
            <a:r>
              <a:rPr lang="en-US" sz="2199" dirty="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80468" y="2469348"/>
            <a:ext cx="3286163" cy="6493131"/>
            <a:chOff x="780468" y="2469348"/>
            <a:chExt cx="3286163" cy="6493131"/>
          </a:xfrm>
        </p:grpSpPr>
        <p:grpSp>
          <p:nvGrpSpPr>
            <p:cNvPr id="39" name="Group 9"/>
            <p:cNvGrpSpPr/>
            <p:nvPr/>
          </p:nvGrpSpPr>
          <p:grpSpPr>
            <a:xfrm>
              <a:off x="809043" y="8132188"/>
              <a:ext cx="3257588" cy="830291"/>
              <a:chOff x="0" y="0"/>
              <a:chExt cx="857965" cy="218677"/>
            </a:xfrm>
          </p:grpSpPr>
          <p:sp>
            <p:nvSpPr>
              <p:cNvPr id="67" name="Freeform 10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8" name="TextBox 11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0" name="Group 12"/>
            <p:cNvGrpSpPr/>
            <p:nvPr/>
          </p:nvGrpSpPr>
          <p:grpSpPr>
            <a:xfrm>
              <a:off x="809043" y="3609884"/>
              <a:ext cx="3257588" cy="830291"/>
              <a:chOff x="0" y="0"/>
              <a:chExt cx="857965" cy="218677"/>
            </a:xfrm>
          </p:grpSpPr>
          <p:sp>
            <p:nvSpPr>
              <p:cNvPr id="65" name="Freeform 13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6" name="TextBox 14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1" name="Group 15"/>
            <p:cNvGrpSpPr/>
            <p:nvPr/>
          </p:nvGrpSpPr>
          <p:grpSpPr>
            <a:xfrm>
              <a:off x="780468" y="2469348"/>
              <a:ext cx="3257588" cy="830291"/>
              <a:chOff x="0" y="0"/>
              <a:chExt cx="857965" cy="218677"/>
            </a:xfrm>
          </p:grpSpPr>
          <p:sp>
            <p:nvSpPr>
              <p:cNvPr id="63" name="Freeform 16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4" name="TextBox 17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2" name="Group 18"/>
            <p:cNvGrpSpPr/>
            <p:nvPr/>
          </p:nvGrpSpPr>
          <p:grpSpPr>
            <a:xfrm>
              <a:off x="780468" y="4740770"/>
              <a:ext cx="3257588" cy="830291"/>
              <a:chOff x="0" y="0"/>
              <a:chExt cx="857965" cy="218677"/>
            </a:xfrm>
          </p:grpSpPr>
          <p:sp>
            <p:nvSpPr>
              <p:cNvPr id="61" name="Freeform 19"/>
              <p:cNvSpPr/>
              <p:nvPr/>
            </p:nvSpPr>
            <p:spPr>
              <a:xfrm>
                <a:off x="0" y="0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2" name="TextBox 20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809043" y="5671108"/>
              <a:ext cx="3257588" cy="2176358"/>
              <a:chOff x="0" y="-57150"/>
              <a:chExt cx="857965" cy="573196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297369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>
                  <a:alpha val="46667"/>
                </a:srgbClr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44" name="Group 24"/>
            <p:cNvGrpSpPr/>
            <p:nvPr/>
          </p:nvGrpSpPr>
          <p:grpSpPr>
            <a:xfrm>
              <a:off x="780468" y="5903976"/>
              <a:ext cx="3257588" cy="1930339"/>
              <a:chOff x="0" y="-289724"/>
              <a:chExt cx="857965" cy="508401"/>
            </a:xfrm>
          </p:grpSpPr>
          <p:sp>
            <p:nvSpPr>
              <p:cNvPr id="57" name="Freeform 25"/>
              <p:cNvSpPr/>
              <p:nvPr/>
            </p:nvSpPr>
            <p:spPr>
              <a:xfrm>
                <a:off x="0" y="-289724"/>
                <a:ext cx="857965" cy="218677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solidFill>
                <a:srgbClr val="FFFAED"/>
              </a:solidFill>
            </p:spPr>
          </p:sp>
          <p:sp>
            <p:nvSpPr>
              <p:cNvPr id="58" name="TextBox 26"/>
              <p:cNvSpPr txBox="1"/>
              <p:nvPr/>
            </p:nvSpPr>
            <p:spPr>
              <a:xfrm>
                <a:off x="0" y="-57150"/>
                <a:ext cx="857965" cy="275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5" name="TextBox 29"/>
            <p:cNvSpPr txBox="1"/>
            <p:nvPr/>
          </p:nvSpPr>
          <p:spPr>
            <a:xfrm>
              <a:off x="1242398" y="502269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주요기능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및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특징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1242398" y="6160370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사용기술</a:t>
              </a:r>
              <a:r>
                <a:rPr lang="en-US" sz="1800" dirty="0" smtClean="0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5F8DFE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5F8DFE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1242398" y="7291256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실제</a:t>
              </a:r>
              <a:r>
                <a:rPr lang="en-US" sz="1800" dirty="0" smtClean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사용</a:t>
              </a:r>
              <a:r>
                <a:rPr lang="en-US" sz="1800" dirty="0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AE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예시</a:t>
              </a:r>
              <a:endPara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8" name="TextBox 32"/>
            <p:cNvSpPr txBox="1"/>
            <p:nvPr/>
          </p:nvSpPr>
          <p:spPr>
            <a:xfrm>
              <a:off x="1242398" y="841398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향후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계획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49" name="TextBox 33"/>
            <p:cNvSpPr txBox="1"/>
            <p:nvPr/>
          </p:nvSpPr>
          <p:spPr>
            <a:xfrm>
              <a:off x="1242398" y="2745823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en-US" altLang="ko-KR" dirty="0" smtClean="0"/>
                <a:t>  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목차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50" name="TextBox 34"/>
            <p:cNvSpPr txBox="1"/>
            <p:nvPr/>
          </p:nvSpPr>
          <p:spPr>
            <a:xfrm>
              <a:off x="1242398" y="3876709"/>
              <a:ext cx="2333728" cy="282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     </a:t>
              </a:r>
              <a:r>
                <a:rPr lang="en-US" sz="1800" dirty="0" err="1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서비스</a:t>
              </a:r>
              <a:r>
                <a:rPr lang="en-US" sz="1800" dirty="0" smtClean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소개</a:t>
              </a:r>
              <a:endPara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5402"/>
              <a:ext cx="456895" cy="45689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804371"/>
              <a:ext cx="456895" cy="43364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99" y="4849176"/>
              <a:ext cx="557895" cy="55789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86" y="7196795"/>
              <a:ext cx="442509" cy="44250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68" y="6046056"/>
              <a:ext cx="510756" cy="51075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33" y="8361248"/>
              <a:ext cx="366614" cy="366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1391</Words>
  <Application>Microsoft Office PowerPoint</Application>
  <PresentationFormat>사용자 지정</PresentationFormat>
  <Paragraphs>253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Arita Dotum Bold</vt:lpstr>
      <vt:lpstr>Arita Dotum Light</vt:lpstr>
      <vt:lpstr>Calibri</vt:lpstr>
      <vt:lpstr>Helios Bold</vt:lpstr>
      <vt:lpstr>TDTD평고딕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신민수</cp:lastModifiedBy>
  <cp:revision>6</cp:revision>
  <dcterms:created xsi:type="dcterms:W3CDTF">2006-08-16T00:00:00Z</dcterms:created>
  <dcterms:modified xsi:type="dcterms:W3CDTF">2025-06-08T10:57:15Z</dcterms:modified>
  <dc:identifier>DAGo4vHO_l8</dc:identifier>
</cp:coreProperties>
</file>